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405" r:id="rId3"/>
    <p:sldId id="365" r:id="rId4"/>
    <p:sldId id="362" r:id="rId5"/>
    <p:sldId id="354" r:id="rId6"/>
    <p:sldId id="335" r:id="rId7"/>
    <p:sldId id="358" r:id="rId8"/>
    <p:sldId id="360" r:id="rId9"/>
    <p:sldId id="379" r:id="rId10"/>
    <p:sldId id="355" r:id="rId11"/>
    <p:sldId id="347" r:id="rId12"/>
    <p:sldId id="361" r:id="rId13"/>
    <p:sldId id="356" r:id="rId14"/>
    <p:sldId id="382" r:id="rId15"/>
    <p:sldId id="385" r:id="rId16"/>
    <p:sldId id="364" r:id="rId17"/>
    <p:sldId id="376" r:id="rId18"/>
    <p:sldId id="398" r:id="rId19"/>
    <p:sldId id="406" r:id="rId20"/>
    <p:sldId id="400" r:id="rId21"/>
    <p:sldId id="399" r:id="rId22"/>
    <p:sldId id="401" r:id="rId23"/>
    <p:sldId id="291" r:id="rId24"/>
    <p:sldId id="386" r:id="rId25"/>
    <p:sldId id="388" r:id="rId26"/>
    <p:sldId id="389" r:id="rId27"/>
    <p:sldId id="390" r:id="rId28"/>
    <p:sldId id="391" r:id="rId29"/>
    <p:sldId id="392" r:id="rId30"/>
    <p:sldId id="352" r:id="rId31"/>
    <p:sldId id="394" r:id="rId32"/>
    <p:sldId id="393" r:id="rId33"/>
    <p:sldId id="395" r:id="rId34"/>
    <p:sldId id="381" r:id="rId35"/>
    <p:sldId id="408" r:id="rId36"/>
    <p:sldId id="368" r:id="rId37"/>
    <p:sldId id="383" r:id="rId38"/>
    <p:sldId id="324" r:id="rId39"/>
    <p:sldId id="327" r:id="rId40"/>
    <p:sldId id="396" r:id="rId41"/>
    <p:sldId id="397" r:id="rId42"/>
    <p:sldId id="409" r:id="rId43"/>
    <p:sldId id="300" r:id="rId44"/>
    <p:sldId id="290" r:id="rId45"/>
    <p:sldId id="322" r:id="rId46"/>
    <p:sldId id="340" r:id="rId47"/>
    <p:sldId id="407" r:id="rId48"/>
    <p:sldId id="404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etitLatin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ED7"/>
    <a:srgbClr val="DEE14F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831" autoAdjust="0"/>
    <p:restoredTop sz="94631" autoAdjust="0"/>
  </p:normalViewPr>
  <p:slideViewPr>
    <p:cSldViewPr>
      <p:cViewPr varScale="1">
        <p:scale>
          <a:sx n="90" d="100"/>
          <a:sy n="90" d="100"/>
        </p:scale>
        <p:origin x="-12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424E3831-E7B3-4F27-B889-E28A8A4A4A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963BA94F-5076-4301-BF8A-EC34D0D90B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988C8-D4A6-4EDB-9441-2E3FF6EF56B1}" type="slidenum">
              <a:rPr lang="en-US"/>
              <a:pPr/>
              <a:t>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E0F68-DA78-46DB-8551-EEA929B600F5}" type="slidenum">
              <a:rPr lang="en-US"/>
              <a:pPr/>
              <a:t>11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BC597-D0C1-48D6-9BC9-B78F91ECFF65}" type="slidenum">
              <a:rPr lang="en-US"/>
              <a:pPr/>
              <a:t>12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B74E8-B852-4A6E-8D6F-DA9B0A57E940}" type="slidenum">
              <a:rPr lang="en-US"/>
              <a:pPr/>
              <a:t>13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FAC8F-57C0-4579-A0DA-45900CE9742F}" type="slidenum">
              <a:rPr lang="en-US"/>
              <a:pPr/>
              <a:t>14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412F0-ADB7-4585-98F0-60EF141C3F07}" type="slidenum">
              <a:rPr lang="en-US"/>
              <a:pPr/>
              <a:t>15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B74D5-7F18-406C-A743-7052C0F3E65F}" type="slidenum">
              <a:rPr lang="en-US"/>
              <a:pPr/>
              <a:t>16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F6227-0D9F-4FCD-9755-29666ACA15D1}" type="slidenum">
              <a:rPr lang="en-US"/>
              <a:pPr/>
              <a:t>17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B042-B42C-44DB-9CA3-4CAB1D96FA3D}" type="slidenum">
              <a:rPr lang="en-US"/>
              <a:pPr/>
              <a:t>18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B042-B42C-44DB-9CA3-4CAB1D96FA3D}" type="slidenum">
              <a:rPr lang="en-US"/>
              <a:pPr/>
              <a:t>19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B042-B42C-44DB-9CA3-4CAB1D96FA3D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035AB-6ABA-46AE-B62C-A9AB77796443}" type="slidenum">
              <a:rPr lang="en-US"/>
              <a:pPr/>
              <a:t>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B042-B42C-44DB-9CA3-4CAB1D96FA3D}" type="slidenum">
              <a:rPr lang="en-US"/>
              <a:pPr/>
              <a:t>21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B042-B42C-44DB-9CA3-4CAB1D96FA3D}" type="slidenum">
              <a:rPr lang="en-US"/>
              <a:pPr/>
              <a:t>22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233D-F4F2-4CBE-A980-8378E925B9D3}" type="slidenum">
              <a:rPr lang="en-US"/>
              <a:pPr/>
              <a:t>23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233D-F4F2-4CBE-A980-8378E925B9D3}" type="slidenum">
              <a:rPr lang="en-US"/>
              <a:pPr/>
              <a:t>24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233D-F4F2-4CBE-A980-8378E925B9D3}" type="slidenum">
              <a:rPr lang="en-US"/>
              <a:pPr/>
              <a:t>25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233D-F4F2-4CBE-A980-8378E925B9D3}" type="slidenum">
              <a:rPr lang="en-US"/>
              <a:pPr/>
              <a:t>26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233D-F4F2-4CBE-A980-8378E925B9D3}" type="slidenum">
              <a:rPr lang="en-US"/>
              <a:pPr/>
              <a:t>27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233D-F4F2-4CBE-A980-8378E925B9D3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D233D-F4F2-4CBE-A980-8378E925B9D3}" type="slidenum">
              <a:rPr lang="en-US"/>
              <a:pPr/>
              <a:t>29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C78BB-39DD-47FC-9DAC-4EECBDD3924A}" type="slidenum">
              <a:rPr lang="en-US"/>
              <a:pPr/>
              <a:t>30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74545-095B-41C1-B303-692B68BC42BD}" type="slidenum">
              <a:rPr lang="en-US"/>
              <a:pPr/>
              <a:t>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C78BB-39DD-47FC-9DAC-4EECBDD3924A}" type="slidenum">
              <a:rPr lang="en-US"/>
              <a:pPr/>
              <a:t>31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C78BB-39DD-47FC-9DAC-4EECBDD3924A}" type="slidenum">
              <a:rPr lang="en-US"/>
              <a:pPr/>
              <a:t>32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C78BB-39DD-47FC-9DAC-4EECBDD3924A}" type="slidenum">
              <a:rPr lang="en-US"/>
              <a:pPr/>
              <a:t>33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8EC82-B63C-4381-B312-7F97D8ECFDA6}" type="slidenum">
              <a:rPr lang="en-US"/>
              <a:pPr/>
              <a:t>34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8EC82-B63C-4381-B312-7F97D8ECFDA6}" type="slidenum">
              <a:rPr lang="en-US"/>
              <a:pPr/>
              <a:t>35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EDFE5-70A6-4BC4-93B6-398C17C1D6DD}" type="slidenum">
              <a:rPr lang="en-US"/>
              <a:pPr/>
              <a:t>36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FAC8F-57C0-4579-A0DA-45900CE9742F}" type="slidenum">
              <a:rPr lang="en-US"/>
              <a:pPr/>
              <a:t>37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B042-B42C-44DB-9CA3-4CAB1D96FA3D}" type="slidenum">
              <a:rPr lang="en-US"/>
              <a:pPr/>
              <a:t>38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3C0B9-3631-41A5-9B63-5A897F491D31}" type="slidenum">
              <a:rPr lang="en-US"/>
              <a:pPr/>
              <a:t>39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8EC82-B63C-4381-B312-7F97D8ECFDA6}" type="slidenum">
              <a:rPr lang="en-US"/>
              <a:pPr/>
              <a:t>40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EDDAE-1D98-4B85-BEF4-945B19DA81BC}" type="slidenum">
              <a:rPr lang="en-US"/>
              <a:pPr/>
              <a:t>5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8EC82-B63C-4381-B312-7F97D8ECFDA6}" type="slidenum">
              <a:rPr lang="en-US"/>
              <a:pPr/>
              <a:t>41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B042-B42C-44DB-9CA3-4CAB1D96FA3D}" type="slidenum">
              <a:rPr lang="en-US"/>
              <a:pPr/>
              <a:t>42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7FB99-E22F-4BD1-8EE0-9E7B4C00A28E}" type="slidenum">
              <a:rPr lang="en-US"/>
              <a:pPr/>
              <a:t>43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B9E76-58C7-4477-87A5-A0131E390455}" type="slidenum">
              <a:rPr lang="en-US"/>
              <a:pPr/>
              <a:t>44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B0A9C-5CDD-4DC1-B82C-F8C73639A010}" type="slidenum">
              <a:rPr lang="en-US"/>
              <a:pPr/>
              <a:t>45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97FEE-BF85-42F5-A3DA-715FE02BD014}" type="slidenum">
              <a:rPr lang="en-US"/>
              <a:pPr/>
              <a:t>46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B042-B42C-44DB-9CA3-4CAB1D96FA3D}" type="slidenum">
              <a:rPr lang="en-US"/>
              <a:pPr/>
              <a:t>47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FAE22-07D3-4B7E-9DB9-E608C68CB203}" type="slidenum">
              <a:rPr lang="en-US"/>
              <a:pPr/>
              <a:t>6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B68CD-E971-4117-811C-0952923159BD}" type="slidenum">
              <a:rPr lang="en-US"/>
              <a:pPr/>
              <a:t>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0165D-A2B8-4A35-ABF1-B0037999EA4C}" type="slidenum">
              <a:rPr lang="en-US"/>
              <a:pPr/>
              <a:t>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75FF4-ABDA-41DA-B9A4-098E74BF3FF2}" type="slidenum">
              <a:rPr lang="en-US"/>
              <a:pPr/>
              <a:t>9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02F04-200A-4FCA-B786-6466D78207FF}" type="slidenum">
              <a:rPr lang="en-US"/>
              <a:pPr/>
              <a:t>10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V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4572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4114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114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000500"/>
            <a:ext cx="4114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114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971800" y="6477000"/>
            <a:ext cx="5791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304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elvetica Bk LV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Helvetic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Helvetica LV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  <a:lvl2pPr>
              <a:defRPr sz="2800">
                <a:latin typeface="Helvetica" pitchFamily="34" charset="0"/>
              </a:defRPr>
            </a:lvl2pPr>
            <a:lvl3pPr>
              <a:defRPr sz="2400">
                <a:latin typeface="Helvetica" pitchFamily="34" charset="0"/>
              </a:defRPr>
            </a:lvl3pPr>
            <a:lvl4pPr>
              <a:defRPr sz="2000">
                <a:latin typeface="Helvetica" pitchFamily="34" charset="0"/>
              </a:defRPr>
            </a:lvl4pPr>
            <a:lvl5pPr>
              <a:defRPr sz="20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04800" y="1447800"/>
            <a:ext cx="8534400" cy="495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304800" y="304800"/>
            <a:ext cx="8534400" cy="1143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 descr="abacusnegativ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457200"/>
            <a:ext cx="838200" cy="812800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572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80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77000"/>
            <a:ext cx="579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solidFill>
                  <a:srgbClr val="DEE14F"/>
                </a:solidFill>
                <a:latin typeface="+mn-lt"/>
              </a:defRPr>
            </a:lvl1pPr>
          </a:lstStyle>
          <a:p>
            <a:r>
              <a:rPr lang="en-US"/>
              <a:t>www.abacus-software.com</a:t>
            </a: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ver dir="lu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DEE14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971800" y="6477000"/>
            <a:ext cx="5791200" cy="381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pic>
        <p:nvPicPr>
          <p:cNvPr id="3077" name="Picture 5" descr="abacusnega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3695700"/>
          </a:xfrm>
          <a:prstGeom prst="rect">
            <a:avLst/>
          </a:prstGeom>
          <a:noFill/>
        </p:spPr>
      </p:pic>
      <p:pic>
        <p:nvPicPr>
          <p:cNvPr id="3078" name="Picture 6" descr="abacustitlenega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343400"/>
            <a:ext cx="5715000" cy="1760538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" y="457200"/>
            <a:ext cx="1143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81000" y="6096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Helvetica LV" pitchFamily="2" charset="0"/>
              </a:rPr>
              <a:t>Francisco </a:t>
            </a:r>
            <a:r>
              <a:rPr lang="en-US" sz="2800" b="1" dirty="0" smtClean="0">
                <a:solidFill>
                  <a:srgbClr val="FFC000"/>
                </a:solidFill>
                <a:latin typeface="Helvetica LV" pitchFamily="2" charset="0"/>
              </a:rPr>
              <a:t>Samuel – Internet Consultant</a:t>
            </a:r>
            <a:endParaRPr lang="en-US" sz="2800" b="1" dirty="0">
              <a:solidFill>
                <a:srgbClr val="FFC000"/>
              </a:solidFill>
              <a:latin typeface="Helvetica LV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Google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1752600"/>
            <a:ext cx="5486400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Larry Page, Sergey </a:t>
            </a:r>
            <a:r>
              <a:rPr lang="en-US" dirty="0" err="1" smtClean="0">
                <a:solidFill>
                  <a:schemeClr val="bg1"/>
                </a:solidFill>
                <a:latin typeface="Helvetica" pitchFamily="34" charset="0"/>
              </a:rPr>
              <a:t>Brin</a:t>
            </a: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Research project at Stanford University</a:t>
            </a:r>
          </a:p>
          <a:p>
            <a:pPr marL="342900" indent="-342900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Carl Page, Ph.D. CS 1965, a “pioneer in CS and AI“</a:t>
            </a:r>
          </a:p>
          <a:p>
            <a:pPr marL="342900" indent="-342900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Helvetica" pitchFamily="34" charset="0"/>
              </a:rPr>
              <a:t>Brin’s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, born in Russia, his father and grandfather were </a:t>
            </a:r>
            <a:r>
              <a:rPr lang="en-US" dirty="0" err="1" smtClean="0">
                <a:solidFill>
                  <a:schemeClr val="bg1"/>
                </a:solidFill>
                <a:latin typeface="Helvetica" pitchFamily="34" charset="0"/>
              </a:rPr>
              <a:t>mathmaticians</a:t>
            </a: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/>
            <a:endParaRPr lang="en-US" sz="3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endParaRPr lang="en-US" sz="3200" dirty="0">
              <a:solidFill>
                <a:schemeClr val="bg1"/>
              </a:solidFill>
              <a:latin typeface="Shakewell" pitchFamily="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Shakewell" pitchFamily="2" charset="0"/>
            </a:endParaRPr>
          </a:p>
        </p:txBody>
      </p:sp>
      <p:pic>
        <p:nvPicPr>
          <p:cNvPr id="5" name="Picture 4" descr="goo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752600"/>
            <a:ext cx="2647950" cy="4384023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Page Rank </a:t>
            </a:r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Algorithm – PR 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pagerank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600200"/>
            <a:ext cx="7214392" cy="46482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Page Rank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2885714" cy="1552381"/>
          </a:xfrm>
          <a:prstGeom prst="rect">
            <a:avLst/>
          </a:prstGeom>
        </p:spPr>
      </p:pic>
      <p:pic>
        <p:nvPicPr>
          <p:cNvPr id="6" name="Picture 5" descr="linked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752600"/>
            <a:ext cx="2780953" cy="1590476"/>
          </a:xfrm>
          <a:prstGeom prst="rect">
            <a:avLst/>
          </a:prstGeom>
        </p:spPr>
      </p:pic>
      <p:pic>
        <p:nvPicPr>
          <p:cNvPr id="7" name="Picture 6" descr="twi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419600"/>
            <a:ext cx="2619048" cy="1533333"/>
          </a:xfrm>
          <a:prstGeom prst="rect">
            <a:avLst/>
          </a:prstGeom>
        </p:spPr>
      </p:pic>
      <p:pic>
        <p:nvPicPr>
          <p:cNvPr id="8" name="Picture 7" descr="wikiped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4495800"/>
            <a:ext cx="2838095" cy="1561905"/>
          </a:xfrm>
          <a:prstGeom prst="rect">
            <a:avLst/>
          </a:prstGeom>
        </p:spPr>
      </p:pic>
      <p:pic>
        <p:nvPicPr>
          <p:cNvPr id="9" name="Picture 8" descr="pagera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2971800"/>
            <a:ext cx="3190476" cy="156190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Links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link_out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7313837" cy="487831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Links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link_in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98625"/>
            <a:ext cx="7315200" cy="487922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Page Rank – PR 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8" name="Picture 7" descr="PageRanks-Exampl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600200"/>
            <a:ext cx="5562600" cy="4477893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Search Engine Results </a:t>
            </a:r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Page – SERP 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4-10-2011 11-02-36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676400"/>
            <a:ext cx="6063436" cy="4495161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Google SEO Starter Guide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6" name="Picture 5" descr="google_SEO_starter_guid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057400"/>
            <a:ext cx="7269406" cy="360804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Google Webmaster Guide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85800" y="2209800"/>
            <a:ext cx="7696200" cy="335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Good product / service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Good content / 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Information architecture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Titles / Keywords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Site structure / Navigation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Anchor text / Image optimization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Header tags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obots.txt / sitemap.xml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Marketing 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533400" y="1676400"/>
            <a:ext cx="5257800" cy="335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Keyword research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Market research</a:t>
            </a: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Know your audience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Know your product / service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Study your competition</a:t>
            </a: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Develop a strategy / Plan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Chase the ‘long tail’, </a:t>
            </a:r>
            <a:br>
              <a:rPr lang="en-US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not the head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074" y="3810000"/>
            <a:ext cx="4005226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772400" cy="1295400"/>
          </a:xfrm>
        </p:spPr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  <a:latin typeface="Helvetica LV" pitchFamily="2" charset="0"/>
              </a:rPr>
              <a:t>Francisco Samuel</a:t>
            </a:r>
            <a:endParaRPr lang="en-US" sz="4400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BS Computer Science</a:t>
            </a:r>
          </a:p>
          <a:p>
            <a:r>
              <a:rPr lang="en-US" dirty="0" smtClean="0">
                <a:latin typeface="Helvetica" pitchFamily="34" charset="0"/>
              </a:rPr>
              <a:t>SMU - 1987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Torch Photographer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www.abacus-software.com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Google Webmaster Tools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6" name="Picture 5" descr="4-11-2011 6-56-05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7086600" cy="478733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Google Keyword Analysis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7" name="Picture 6" descr="women shoe hee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524000"/>
            <a:ext cx="5761794" cy="4747506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Google Analytics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6" name="Picture 5" descr="4-11-2011 7-22-35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4180891" cy="460367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Circle of Trust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twitter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962025" cy="93602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Circle of Trust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twitter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962025" cy="936024"/>
          </a:xfrm>
          <a:prstGeom prst="rect">
            <a:avLst/>
          </a:prstGeom>
        </p:spPr>
      </p:pic>
      <p:pic>
        <p:nvPicPr>
          <p:cNvPr id="6" name="Picture 5" descr="matt_cut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Matt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Cutts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124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Helvetica" pitchFamily="34" charset="0"/>
              </a:rPr>
              <a:t>I'm the head of the </a:t>
            </a:r>
            <a:r>
              <a:rPr lang="en-US" sz="1600" i="1" dirty="0" err="1" smtClean="0">
                <a:solidFill>
                  <a:schemeClr val="bg1"/>
                </a:solidFill>
                <a:latin typeface="Helvetica" pitchFamily="34" charset="0"/>
              </a:rPr>
              <a:t>webspam</a:t>
            </a:r>
            <a:r>
              <a:rPr lang="en-US" sz="1600" i="1" dirty="0" smtClean="0">
                <a:solidFill>
                  <a:schemeClr val="bg1"/>
                </a:solidFill>
                <a:latin typeface="Helvetica" pitchFamily="34" charset="0"/>
              </a:rPr>
              <a:t> team at Google.</a:t>
            </a:r>
            <a:endParaRPr lang="en-US" sz="16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71800" y="6477000"/>
            <a:ext cx="5791200" cy="381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Circle of Trust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twitter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962025" cy="936024"/>
          </a:xfrm>
          <a:prstGeom prst="rect">
            <a:avLst/>
          </a:prstGeom>
        </p:spPr>
      </p:pic>
      <p:pic>
        <p:nvPicPr>
          <p:cNvPr id="6" name="Picture 5" descr="matt_cut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Matt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Cutts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715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Helvetica" pitchFamily="34" charset="0"/>
              </a:rPr>
              <a:t>Creator/Developer of Webmaster Tools at Google.</a:t>
            </a:r>
            <a:endParaRPr lang="en-US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 descr="vanessa_fox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4267200"/>
            <a:ext cx="965200" cy="96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5257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Vanessa Fox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Circle of Trust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twitter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962025" cy="936024"/>
          </a:xfrm>
          <a:prstGeom prst="rect">
            <a:avLst/>
          </a:prstGeom>
        </p:spPr>
      </p:pic>
      <p:pic>
        <p:nvPicPr>
          <p:cNvPr id="6" name="Picture 5" descr="matt_cut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Matt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Cutts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048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Helvetica" pitchFamily="34" charset="0"/>
              </a:rPr>
              <a:t>SEO Program Manager for Yahoo</a:t>
            </a:r>
            <a:endParaRPr lang="en-US" sz="1600" i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 descr="vanessa_fox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4267200"/>
            <a:ext cx="965200" cy="96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5257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Vanessa Fox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Lara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Lippay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2" name="Picture 11" descr="laura_lippay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1676400"/>
            <a:ext cx="939800" cy="9398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Circle of Trust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twitter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962025" cy="936024"/>
          </a:xfrm>
          <a:prstGeom prst="rect">
            <a:avLst/>
          </a:prstGeom>
        </p:spPr>
      </p:pic>
      <p:pic>
        <p:nvPicPr>
          <p:cNvPr id="6" name="Picture 5" descr="matt_cut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Matt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Cutts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800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Helvetica" pitchFamily="34" charset="0"/>
              </a:rPr>
              <a:t>Search Quality Analyst @ Google... A Portuguese guy Tweeting about Google, SEO, Search &amp; random stuff. I also blog in PT and EN... Yes I'm a </a:t>
            </a:r>
            <a:r>
              <a:rPr lang="en-US" sz="1600" i="1" dirty="0" err="1" smtClean="0">
                <a:solidFill>
                  <a:schemeClr val="bg1"/>
                </a:solidFill>
                <a:latin typeface="Helvetica" pitchFamily="34" charset="0"/>
              </a:rPr>
              <a:t>Webspam</a:t>
            </a:r>
            <a:r>
              <a:rPr lang="en-US" sz="1600" i="1" dirty="0" smtClean="0">
                <a:solidFill>
                  <a:schemeClr val="bg1"/>
                </a:solidFill>
                <a:latin typeface="Helvetica" pitchFamily="34" charset="0"/>
              </a:rPr>
              <a:t> assassin :)</a:t>
            </a:r>
            <a:endParaRPr lang="en-US" sz="1600" i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 descr="vanessa_fox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4267200"/>
            <a:ext cx="965200" cy="96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5257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Vanessa Fox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Lara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Lippay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2" name="Picture 11" descr="laura_lippay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1676400"/>
            <a:ext cx="939800" cy="939800"/>
          </a:xfrm>
          <a:prstGeom prst="rect">
            <a:avLst/>
          </a:prstGeom>
        </p:spPr>
      </p:pic>
      <p:pic>
        <p:nvPicPr>
          <p:cNvPr id="13" name="Picture 12" descr="pedro_dias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4648200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Pedro Dias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Circle of Trust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twitter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962025" cy="936024"/>
          </a:xfrm>
          <a:prstGeom prst="rect">
            <a:avLst/>
          </a:prstGeom>
        </p:spPr>
      </p:pic>
      <p:pic>
        <p:nvPicPr>
          <p:cNvPr id="6" name="Picture 5" descr="matt_cut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Matt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Cutts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981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Helvetica" pitchFamily="34" charset="0"/>
              </a:rPr>
              <a:t>CEO &amp; Co-Founder, </a:t>
            </a:r>
            <a:r>
              <a:rPr lang="en-US" sz="1600" i="1" dirty="0" err="1" smtClean="0">
                <a:solidFill>
                  <a:schemeClr val="bg1"/>
                </a:solidFill>
                <a:latin typeface="Helvetica" pitchFamily="34" charset="0"/>
              </a:rPr>
              <a:t>SEOmoz</a:t>
            </a:r>
            <a:endParaRPr lang="en-US" sz="1600" i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 descr="vanessa_fox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4267200"/>
            <a:ext cx="965200" cy="96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5257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Vanessa Fox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Lara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Lippay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2" name="Picture 11" descr="laura_lippay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1676400"/>
            <a:ext cx="939800" cy="939800"/>
          </a:xfrm>
          <a:prstGeom prst="rect">
            <a:avLst/>
          </a:prstGeom>
        </p:spPr>
      </p:pic>
      <p:pic>
        <p:nvPicPr>
          <p:cNvPr id="13" name="Picture 12" descr="pedro_dias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4648200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Pedro Dias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5" name="Picture 14" descr="rand_fish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1828800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2819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Rand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Fishkin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Circle of Trust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twitter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962025" cy="936024"/>
          </a:xfrm>
          <a:prstGeom prst="rect">
            <a:avLst/>
          </a:prstGeom>
        </p:spPr>
      </p:pic>
      <p:pic>
        <p:nvPicPr>
          <p:cNvPr id="6" name="Picture 5" descr="matt_cut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Matt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Cutts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8006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Helvetica" pitchFamily="34" charset="0"/>
              </a:rPr>
              <a:t>Google Webmaster Tools provides you with detailed reports about your pages' visibility on Google.</a:t>
            </a:r>
            <a:endParaRPr lang="en-US" sz="1600" i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9" name="Picture 8" descr="vanessa_fox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4267200"/>
            <a:ext cx="965200" cy="96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5257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Vanessa Fox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667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Lara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Lippay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2" name="Picture 11" descr="laura_lippay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1676400"/>
            <a:ext cx="939800" cy="939800"/>
          </a:xfrm>
          <a:prstGeom prst="rect">
            <a:avLst/>
          </a:prstGeom>
        </p:spPr>
      </p:pic>
      <p:pic>
        <p:nvPicPr>
          <p:cNvPr id="13" name="Picture 12" descr="pedro_dias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4648200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Pedro Dias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5" name="Picture 14" descr="rand_fish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1828800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2819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Rand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Fishkin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5867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Google webmaster tools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9" name="Picture 18" descr="webmaster_tool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4876800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71800" y="6477000"/>
            <a:ext cx="5791200" cy="381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eCommerce</a:t>
            </a:r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 Conference 2011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914400" y="1828800"/>
            <a:ext cx="7315200" cy="434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000" dirty="0" smtClean="0">
                <a:solidFill>
                  <a:srgbClr val="FFC000"/>
                </a:solidFill>
                <a:latin typeface="Helvetica Bk LV" pitchFamily="2" charset="0"/>
              </a:rPr>
              <a:t>S</a:t>
            </a:r>
            <a:r>
              <a:rPr lang="en-US" sz="6000" dirty="0" smtClean="0">
                <a:solidFill>
                  <a:schemeClr val="bg1"/>
                </a:solidFill>
                <a:latin typeface="Helvetica LV" pitchFamily="2" charset="0"/>
              </a:rPr>
              <a:t>earch</a:t>
            </a:r>
            <a:r>
              <a:rPr lang="en-US" sz="8000" dirty="0" smtClean="0">
                <a:solidFill>
                  <a:schemeClr val="bg1"/>
                </a:solidFill>
                <a:latin typeface="Helvetica LV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8000" dirty="0" smtClean="0">
                <a:solidFill>
                  <a:srgbClr val="FFC000"/>
                </a:solidFill>
                <a:latin typeface="Helvetica Bk LV" pitchFamily="2" charset="0"/>
              </a:rPr>
              <a:t>E</a:t>
            </a:r>
            <a:r>
              <a:rPr lang="en-US" sz="6000" dirty="0" smtClean="0">
                <a:solidFill>
                  <a:schemeClr val="bg1"/>
                </a:solidFill>
                <a:latin typeface="Helvetica LV" pitchFamily="2" charset="0"/>
              </a:rPr>
              <a:t>ngine</a:t>
            </a:r>
          </a:p>
          <a:p>
            <a:pPr marL="342900" indent="-342900">
              <a:spcBef>
                <a:spcPct val="20000"/>
              </a:spcBef>
            </a:pPr>
            <a:r>
              <a:rPr lang="en-US" sz="8000" dirty="0" smtClean="0">
                <a:solidFill>
                  <a:srgbClr val="FFC000"/>
                </a:solidFill>
                <a:latin typeface="Helvetica Bk LV" pitchFamily="2" charset="0"/>
              </a:rPr>
              <a:t>O</a:t>
            </a:r>
            <a:r>
              <a:rPr lang="en-US" sz="6000" dirty="0" smtClean="0">
                <a:solidFill>
                  <a:schemeClr val="bg1"/>
                </a:solidFill>
                <a:latin typeface="Helvetica LV" pitchFamily="2" charset="0"/>
              </a:rPr>
              <a:t>ptimization</a:t>
            </a:r>
            <a:endParaRPr lang="en-US" sz="6000" dirty="0">
              <a:solidFill>
                <a:schemeClr val="bg1"/>
              </a:solidFill>
              <a:latin typeface="Helvetica LV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Validation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6" name="Picture 5" descr="3-29-2011 1-03-08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981200"/>
            <a:ext cx="6136019" cy="32004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Validation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026" name="Picture 2" descr="C:\-abacus-clients\abacus-software.com\presentations\SMU_SEO\2-24-2011 8-38-10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5172076" cy="962025"/>
          </a:xfrm>
          <a:prstGeom prst="rect">
            <a:avLst/>
          </a:prstGeom>
          <a:noFill/>
        </p:spPr>
      </p:pic>
      <p:pic>
        <p:nvPicPr>
          <p:cNvPr id="1027" name="Picture 3" descr="C:\-abacus-clients\abacus-software.com\presentations\SMU_SEO\2-24-2011 8-35-35 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352800"/>
            <a:ext cx="5153025" cy="885825"/>
          </a:xfrm>
          <a:prstGeom prst="rect">
            <a:avLst/>
          </a:prstGeom>
          <a:noFill/>
        </p:spPr>
      </p:pic>
      <p:pic>
        <p:nvPicPr>
          <p:cNvPr id="1028" name="Picture 4" descr="C:\-abacus-clients\abacus-software.com\presentations\SMU_SEO\2-24-2011 8-41-18 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029200"/>
            <a:ext cx="5153026" cy="9239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Internet is Global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7" name="Picture 6" descr="3-16-2011-5-21-34-PM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752600"/>
            <a:ext cx="5200650" cy="4419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Some Random Tweets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3075" name="Picture 3" descr="C:\-abacus-clients\abacus-software.com\presentations\SMU_SEO\2-24-2011 8-31-00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4953001" cy="971550"/>
          </a:xfrm>
          <a:prstGeom prst="rect">
            <a:avLst/>
          </a:prstGeom>
          <a:noFill/>
        </p:spPr>
      </p:pic>
      <p:pic>
        <p:nvPicPr>
          <p:cNvPr id="3076" name="Picture 4" descr="C:\-abacus-clients\abacus-software.com\presentations\SMU_SEO\2-24-2011 8-44-57 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05200"/>
            <a:ext cx="5248275" cy="771525"/>
          </a:xfrm>
          <a:prstGeom prst="rect">
            <a:avLst/>
          </a:prstGeom>
          <a:noFill/>
        </p:spPr>
      </p:pic>
      <p:pic>
        <p:nvPicPr>
          <p:cNvPr id="3077" name="Picture 5" descr="C:\-abacus-clients\abacus-software.com\presentations\SMU_SEO\2-24-2011 8-42-19 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876800"/>
            <a:ext cx="5172076" cy="942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Panda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google-panda-update-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834" y="1592072"/>
            <a:ext cx="6180966" cy="465632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Spam Clock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6" name="Picture 5" descr="spam-c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76400"/>
            <a:ext cx="7924800" cy="4545821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Content Farms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content-farm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6835588" cy="45720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Content Farm Links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6" name="Picture 5" descr="same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7065738" cy="4800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Link Building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09600" y="1752600"/>
            <a:ext cx="7696200" cy="434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Sponsor a local charity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Sponsor a local business event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Speak at local events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Create your own event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Vendors in exchange for promotions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Testimonials for products/services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Link in blog/newsletter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Write press-releases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Exchange links with clients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Google Strikes Back</a:t>
            </a:r>
            <a:endParaRPr lang="en-US" sz="4000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457200" y="1600200"/>
            <a:ext cx="3657600" cy="457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The Dirty Little Secrets of Search – NY Times – (jcpenny.com)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Google Penalizes Overstock for Search Tactics – NY Times (overstock.com)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GH_JCPmasthead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981200"/>
            <a:ext cx="2743200" cy="685800"/>
          </a:xfrm>
          <a:prstGeom prst="rect">
            <a:avLst/>
          </a:prstGeom>
        </p:spPr>
      </p:pic>
      <p:pic>
        <p:nvPicPr>
          <p:cNvPr id="7" name="Picture 6" descr="overstoc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5105400"/>
            <a:ext cx="2718707" cy="6858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Mount Washington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mount_washington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24000"/>
            <a:ext cx="7186612" cy="479107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Panda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2667000"/>
          </a:xfrm>
        </p:spPr>
        <p:txBody>
          <a:bodyPr/>
          <a:lstStyle/>
          <a:p>
            <a:r>
              <a:rPr lang="en-US" sz="2400" dirty="0" smtClean="0">
                <a:latin typeface="Helvetica" pitchFamily="34" charset="0"/>
              </a:rPr>
              <a:t>Algorithm change</a:t>
            </a:r>
          </a:p>
          <a:p>
            <a:r>
              <a:rPr lang="en-US" sz="2400" dirty="0" smtClean="0">
                <a:latin typeface="Helvetica" pitchFamily="34" charset="0"/>
              </a:rPr>
              <a:t>Targeted at content farms</a:t>
            </a:r>
          </a:p>
          <a:p>
            <a:r>
              <a:rPr lang="en-US" sz="2400" dirty="0" smtClean="0">
                <a:latin typeface="Helvetica" pitchFamily="34" charset="0"/>
              </a:rPr>
              <a:t>Targeted at low quality content (schemes)</a:t>
            </a:r>
          </a:p>
          <a:p>
            <a:r>
              <a:rPr lang="en-US" sz="2400" dirty="0" smtClean="0">
                <a:latin typeface="Helvetica" pitchFamily="34" charset="0"/>
              </a:rPr>
              <a:t>Some sites were effected (10%)</a:t>
            </a:r>
          </a:p>
          <a:p>
            <a:r>
              <a:rPr lang="en-US" sz="2400" dirty="0" smtClean="0">
                <a:latin typeface="Helvetica" pitchFamily="34" charset="0"/>
              </a:rPr>
              <a:t>Companies were irate and demanded an explanation</a:t>
            </a:r>
            <a:endParaRPr lang="en-US" sz="2400" dirty="0">
              <a:latin typeface="Helvetica" pitchFamily="34" charset="0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pic>
        <p:nvPicPr>
          <p:cNvPr id="3074" name="Picture 2" descr="C:\-abacus-clients\abacus-software.com\presentations\SMU_SEO\spam-bloc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95800"/>
            <a:ext cx="5010150" cy="14954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Panda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pic>
        <p:nvPicPr>
          <p:cNvPr id="7" name="Picture 6" descr="4-11-2011-5-30-14-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062" y="2552700"/>
            <a:ext cx="5095875" cy="1752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0 * 70% = </a:t>
            </a:r>
            <a:r>
              <a:rPr lang="en-US" i="1" dirty="0" smtClean="0">
                <a:solidFill>
                  <a:srgbClr val="FFC000"/>
                </a:solidFill>
                <a:latin typeface="Helvetica LV" pitchFamily="2" charset="0"/>
              </a:rPr>
              <a:t>Zero</a:t>
            </a:r>
            <a:endParaRPr lang="en-US" i="1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6" name="Picture 5" descr="se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2752" y="1523999"/>
            <a:ext cx="7076848" cy="4838333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Social Media – Does it Rank?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delicio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133600"/>
            <a:ext cx="723900" cy="685800"/>
          </a:xfrm>
          <a:prstGeom prst="rect">
            <a:avLst/>
          </a:prstGeom>
        </p:spPr>
      </p:pic>
      <p:pic>
        <p:nvPicPr>
          <p:cNvPr id="6" name="Picture 5" descr="facebook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667000"/>
            <a:ext cx="790575" cy="742950"/>
          </a:xfrm>
          <a:prstGeom prst="rect">
            <a:avLst/>
          </a:prstGeom>
        </p:spPr>
      </p:pic>
      <p:pic>
        <p:nvPicPr>
          <p:cNvPr id="7" name="Picture 6" descr="flic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3962400"/>
            <a:ext cx="790575" cy="723900"/>
          </a:xfrm>
          <a:prstGeom prst="rect">
            <a:avLst/>
          </a:prstGeom>
        </p:spPr>
      </p:pic>
      <p:pic>
        <p:nvPicPr>
          <p:cNvPr id="8" name="Picture 7" descr="linkedin_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2209800"/>
            <a:ext cx="762000" cy="723900"/>
          </a:xfrm>
          <a:prstGeom prst="rect">
            <a:avLst/>
          </a:prstGeom>
        </p:spPr>
      </p:pic>
      <p:pic>
        <p:nvPicPr>
          <p:cNvPr id="9" name="Picture 8" descr="blogg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581400"/>
            <a:ext cx="809625" cy="790575"/>
          </a:xfrm>
          <a:prstGeom prst="rect">
            <a:avLst/>
          </a:prstGeom>
        </p:spPr>
      </p:pic>
      <p:pic>
        <p:nvPicPr>
          <p:cNvPr id="10" name="Picture 9" descr="myspac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5181600"/>
            <a:ext cx="771525" cy="742950"/>
          </a:xfrm>
          <a:prstGeom prst="rect">
            <a:avLst/>
          </a:prstGeom>
        </p:spPr>
      </p:pic>
      <p:pic>
        <p:nvPicPr>
          <p:cNvPr id="11" name="Picture 10" descr="twitter_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4191000"/>
            <a:ext cx="704850" cy="685800"/>
          </a:xfrm>
          <a:prstGeom prst="rect">
            <a:avLst/>
          </a:prstGeom>
        </p:spPr>
      </p:pic>
      <p:pic>
        <p:nvPicPr>
          <p:cNvPr id="12" name="Picture 11" descr="youtub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0800" y="5181600"/>
            <a:ext cx="781050" cy="733425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Going Mobile – </a:t>
            </a:r>
            <a:r>
              <a:rPr lang="en-US" dirty="0" err="1" smtClean="0">
                <a:solidFill>
                  <a:srgbClr val="FFC000"/>
                </a:solidFill>
                <a:latin typeface="Helvetica LV" pitchFamily="2" charset="0"/>
              </a:rPr>
              <a:t>Smartphones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mob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6758847" cy="4487876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Mobile Numbers (2010)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472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There are 1 Billion mobile devices in the world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12% of 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Google searches were from a mobile device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50% of mobile users search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Average American spends 2.7 hours/day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33% of </a:t>
            </a:r>
            <a:r>
              <a:rPr lang="en-US" dirty="0" err="1" smtClean="0">
                <a:solidFill>
                  <a:schemeClr val="bg1"/>
                </a:solidFill>
                <a:latin typeface="Helvetica" pitchFamily="34" charset="0"/>
              </a:rPr>
              <a:t>Facebook’s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 600+ Millions users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50% of Twitter’s 165+ Million users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200+ Million daily views on YouTube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Women 35-54 are most active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Web site optimization for mobile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SEO Experts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1026" name="Picture 2" descr="C:\-abacus-clients\abacus-software.com\presentations\SMU_SEO\4-9-2011 9-22-51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667375" cy="45656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Anchor Tag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362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69ED7"/>
                </a:solidFill>
                <a:latin typeface="Helvetica LV" pitchFamily="2" charset="0"/>
              </a:rPr>
              <a:t>To subscribe to our newsletter </a:t>
            </a:r>
            <a:r>
              <a:rPr lang="en-US" sz="2800" u="sng" dirty="0" smtClean="0">
                <a:solidFill>
                  <a:srgbClr val="E69ED7"/>
                </a:solidFill>
                <a:latin typeface="Helvetica LV" pitchFamily="2" charset="0"/>
              </a:rPr>
              <a:t>Click Here</a:t>
            </a:r>
            <a:endParaRPr lang="en-US" sz="2800" u="sng" dirty="0">
              <a:solidFill>
                <a:srgbClr val="E69ED7"/>
              </a:solidFill>
              <a:latin typeface="Helvetica L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495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>
                    <a:lumMod val="95000"/>
                  </a:schemeClr>
                </a:solidFill>
                <a:latin typeface="Helvetica LV" pitchFamily="2" charset="0"/>
              </a:rPr>
              <a:t>S</a:t>
            </a:r>
            <a:r>
              <a:rPr lang="en-US" sz="2800" u="sng" dirty="0" smtClean="0">
                <a:solidFill>
                  <a:schemeClr val="bg1">
                    <a:lumMod val="95000"/>
                  </a:schemeClr>
                </a:solidFill>
                <a:latin typeface="Helvetica LV" pitchFamily="2" charset="0"/>
              </a:rPr>
              <a:t>ubscribe to our newsletter </a:t>
            </a:r>
            <a:endParaRPr lang="en-US" sz="2800" u="sng" dirty="0">
              <a:solidFill>
                <a:schemeClr val="bg1">
                  <a:lumMod val="95000"/>
                </a:schemeClr>
              </a:solidFill>
              <a:latin typeface="Helvetica LV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295400"/>
          </a:xfrm>
        </p:spPr>
        <p:txBody>
          <a:bodyPr/>
          <a:lstStyle/>
          <a:p>
            <a:r>
              <a:rPr lang="en-US" sz="6000" dirty="0" smtClean="0">
                <a:solidFill>
                  <a:srgbClr val="FFC000"/>
                </a:solidFill>
                <a:latin typeface="Helvetica LV" pitchFamily="2" charset="0"/>
              </a:rPr>
              <a:t>Francisco Samuel</a:t>
            </a:r>
            <a:endParaRPr lang="en-US" sz="6000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me@franciscosamuel.com</a:t>
            </a:r>
          </a:p>
          <a:p>
            <a:r>
              <a:rPr lang="en-US" dirty="0" smtClean="0"/>
              <a:t>508 243-0999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franciscosamuel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www.abacus-software.com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YAHOO!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81000" y="1676400"/>
            <a:ext cx="7696200" cy="449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b="1" dirty="0" smtClean="0">
                <a:solidFill>
                  <a:srgbClr val="FFC000"/>
                </a:solidFill>
                <a:latin typeface="Helvetica Bk LV" pitchFamily="2" charset="0"/>
              </a:rPr>
              <a:t>Y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et </a:t>
            </a:r>
            <a:r>
              <a:rPr lang="en-US" b="1" dirty="0" smtClean="0">
                <a:solidFill>
                  <a:srgbClr val="FFC000"/>
                </a:solidFill>
                <a:latin typeface="Helvetica Bk LV" pitchFamily="2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nother </a:t>
            </a:r>
            <a:r>
              <a:rPr lang="en-US" b="1" dirty="0" smtClean="0">
                <a:solidFill>
                  <a:srgbClr val="FFC000"/>
                </a:solidFill>
                <a:latin typeface="Helvetica Bk LV" pitchFamily="2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ierarchical </a:t>
            </a:r>
            <a:r>
              <a:rPr lang="en-US" b="1" dirty="0" smtClean="0">
                <a:solidFill>
                  <a:srgbClr val="FFC000"/>
                </a:solidFill>
                <a:latin typeface="Helvetica Bk LV" pitchFamily="2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fficious </a:t>
            </a:r>
            <a:r>
              <a:rPr lang="en-US" b="1" dirty="0" smtClean="0">
                <a:solidFill>
                  <a:srgbClr val="FFC000"/>
                </a:solidFill>
                <a:latin typeface="Helvetica Bk LV" pitchFamily="2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racle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Founded by Jerry Yang &amp; David </a:t>
            </a:r>
            <a:r>
              <a:rPr lang="en-US" dirty="0" err="1" smtClean="0">
                <a:solidFill>
                  <a:schemeClr val="bg1"/>
                </a:solidFill>
                <a:latin typeface="Helvetica" pitchFamily="34" charset="0"/>
              </a:rPr>
              <a:t>Filo</a:t>
            </a: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Based on categories and sub-categories</a:t>
            </a:r>
            <a:endParaRPr lang="en-US" dirty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An exercise in sleep deprivation</a:t>
            </a:r>
          </a:p>
          <a:p>
            <a:pPr marL="342900" indent="-342900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</a:rPr>
              <a:t>Results were keyword driven</a:t>
            </a:r>
          </a:p>
          <a:p>
            <a:pPr marL="342900" indent="-342900">
              <a:buFontTx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endParaRPr lang="en-US" sz="3200" dirty="0">
              <a:solidFill>
                <a:schemeClr val="bg1"/>
              </a:solidFill>
              <a:latin typeface="Shakewell" pitchFamily="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  <a:latin typeface="Shakewell" pitchFamily="2" charset="0"/>
            </a:endParaRPr>
          </a:p>
        </p:txBody>
      </p:sp>
      <p:pic>
        <p:nvPicPr>
          <p:cNvPr id="5" name="Picture 4" descr="yaho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4342" y="4038600"/>
            <a:ext cx="3811732" cy="2236216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Keywords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9" name="Picture 8" descr="3-31-2011 7-32-59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200400"/>
            <a:ext cx="6821901" cy="1371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Gaming Search Engine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609600" y="1905000"/>
            <a:ext cx="8077200" cy="396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1400" dirty="0" smtClean="0">
                <a:solidFill>
                  <a:schemeClr val="bg1"/>
                </a:solidFill>
                <a:latin typeface="Helvetica" pitchFamily="34" charset="0"/>
              </a:rPr>
              <a:t>       </a:t>
            </a: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&lt;meta name="keywords" content="phpdesigner, php designer, php ide, php editor, php, ftp, sftp, apache, </a:t>
            </a:r>
            <a:r>
              <a:rPr lang="en-US" sz="2000" i="1" dirty="0" smtClean="0">
                <a:solidFill>
                  <a:srgbClr val="E69ED7"/>
                </a:solidFill>
                <a:latin typeface="Helvetica" pitchFamily="34" charset="0"/>
              </a:rPr>
              <a:t>sex, porn, pamela anderson video, britney spears, xxx , sex, porn, pamela anderson video, britney spears, xxx , sex, porn, pamela anderson video, britney spears, xxx , sex, porn, pamela anderson video, britney spears, xxx , sex, porn, pamela anderson video, britney spears, xxx , sex, porn, pamela anderson video, britney spears, xxx , sex, porn, pamela anderson video, britney spears, xxx , sex, porn, pamela anderson video, britney spears, xxx , sex, porn, pamela anderson video, britney spears, xxx , sex, porn, pamela anderson video, britney spears, xxx , sex, porn, pamela anderson video, britney spears, xxx</a:t>
            </a:r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</a:rPr>
              <a:t>”&gt;</a:t>
            </a:r>
            <a:endParaRPr lang="en-US" sz="20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Gaming Search Engine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5" name="Picture 4" descr="background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09800"/>
            <a:ext cx="7619048" cy="3066667"/>
          </a:xfrm>
          <a:prstGeom prst="rect">
            <a:avLst/>
          </a:prstGeom>
        </p:spPr>
      </p:pic>
      <p:pic>
        <p:nvPicPr>
          <p:cNvPr id="7" name="Picture 6" descr="4-10-2011 11-18-00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1600200"/>
            <a:ext cx="330049" cy="46482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www.abacus-software.com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Search Engine Results </a:t>
            </a:r>
            <a:r>
              <a:rPr lang="en-US" dirty="0" smtClean="0">
                <a:solidFill>
                  <a:srgbClr val="FFC000"/>
                </a:solidFill>
                <a:latin typeface="Helvetica LV" pitchFamily="2" charset="0"/>
              </a:rPr>
              <a:t>Page – SERP </a:t>
            </a:r>
            <a:endParaRPr lang="en-US" dirty="0">
              <a:solidFill>
                <a:srgbClr val="FFC000"/>
              </a:solidFill>
              <a:latin typeface="Helvetica LV" pitchFamily="2" charset="0"/>
            </a:endParaRPr>
          </a:p>
        </p:txBody>
      </p:sp>
      <p:pic>
        <p:nvPicPr>
          <p:cNvPr id="6" name="Picture 5" descr="4-9-2011 9-00-27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7696200" cy="413164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6641</TotalTime>
  <Words>813</Words>
  <Application>Microsoft Office PowerPoint</Application>
  <PresentationFormat>On-screen Show (4:3)</PresentationFormat>
  <Paragraphs>251</Paragraphs>
  <Slides>48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Slide 1</vt:lpstr>
      <vt:lpstr>Francisco Samuel</vt:lpstr>
      <vt:lpstr>eCommerce Conference 2011</vt:lpstr>
      <vt:lpstr>Mount Washington</vt:lpstr>
      <vt:lpstr>YAHOO!</vt:lpstr>
      <vt:lpstr>Keywords</vt:lpstr>
      <vt:lpstr>Gaming Search Engine</vt:lpstr>
      <vt:lpstr>Gaming Search Engine</vt:lpstr>
      <vt:lpstr>Search Engine Results Page – SERP </vt:lpstr>
      <vt:lpstr>Google</vt:lpstr>
      <vt:lpstr>Page Rank Algorithm – PR </vt:lpstr>
      <vt:lpstr>Page Rank</vt:lpstr>
      <vt:lpstr>Links</vt:lpstr>
      <vt:lpstr>Links</vt:lpstr>
      <vt:lpstr>Page Rank – PR </vt:lpstr>
      <vt:lpstr>Search Engine Results Page – SERP </vt:lpstr>
      <vt:lpstr>Google SEO Starter Guide</vt:lpstr>
      <vt:lpstr>Google Webmaster Guide</vt:lpstr>
      <vt:lpstr>Marketing </vt:lpstr>
      <vt:lpstr>Google Webmaster Tools</vt:lpstr>
      <vt:lpstr>Google Keyword Analysis</vt:lpstr>
      <vt:lpstr>Google Analytics</vt:lpstr>
      <vt:lpstr>Circle of Trust</vt:lpstr>
      <vt:lpstr>Circle of Trust</vt:lpstr>
      <vt:lpstr>Circle of Trust</vt:lpstr>
      <vt:lpstr>Circle of Trust</vt:lpstr>
      <vt:lpstr>Circle of Trust</vt:lpstr>
      <vt:lpstr>Circle of Trust</vt:lpstr>
      <vt:lpstr>Circle of Trust</vt:lpstr>
      <vt:lpstr>Validation</vt:lpstr>
      <vt:lpstr>Validation</vt:lpstr>
      <vt:lpstr>Internet is Global</vt:lpstr>
      <vt:lpstr>Some Random Tweets</vt:lpstr>
      <vt:lpstr>Panda</vt:lpstr>
      <vt:lpstr>Spam Clock</vt:lpstr>
      <vt:lpstr>Content Farms</vt:lpstr>
      <vt:lpstr>Content Farm Links</vt:lpstr>
      <vt:lpstr>Link Building</vt:lpstr>
      <vt:lpstr>Google Strikes Back</vt:lpstr>
      <vt:lpstr>Panda</vt:lpstr>
      <vt:lpstr>Panda</vt:lpstr>
      <vt:lpstr>0 * 70% = Zero</vt:lpstr>
      <vt:lpstr>Social Media – Does it Rank?</vt:lpstr>
      <vt:lpstr>Going Mobile – Smartphones</vt:lpstr>
      <vt:lpstr>Mobile Numbers (2010)</vt:lpstr>
      <vt:lpstr>SEO Experts</vt:lpstr>
      <vt:lpstr>Anchor Tag</vt:lpstr>
      <vt:lpstr>Francisco Samuel</vt:lpstr>
    </vt:vector>
  </TitlesOfParts>
  <Company>Zefer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francisco</cp:lastModifiedBy>
  <cp:revision>254</cp:revision>
  <dcterms:created xsi:type="dcterms:W3CDTF">2001-01-26T14:57:29Z</dcterms:created>
  <dcterms:modified xsi:type="dcterms:W3CDTF">2011-04-12T02:49:41Z</dcterms:modified>
</cp:coreProperties>
</file>